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</p:sldIdLst>
  <p:sldSz cy="5143500" cx="9144000"/>
  <p:notesSz cx="6858000" cy="9144000"/>
  <p:embeddedFontLst>
    <p:embeddedFont>
      <p:font typeface="Proxima Nova"/>
      <p:regular r:id="rId55"/>
      <p:bold r:id="rId56"/>
      <p:italic r:id="rId57"/>
      <p:boldItalic r:id="rId58"/>
    </p:embeddedFont>
    <p:embeddedFont>
      <p:font typeface="Alfa Slab One"/>
      <p:regular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ProximaNova-regular.fntdata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ProximaNova-italic.fntdata"/><Relationship Id="rId12" Type="http://schemas.openxmlformats.org/officeDocument/2006/relationships/slide" Target="slides/slide8.xml"/><Relationship Id="rId56" Type="http://schemas.openxmlformats.org/officeDocument/2006/relationships/font" Target="fonts/ProximaNova-bold.fntdata"/><Relationship Id="rId15" Type="http://schemas.openxmlformats.org/officeDocument/2006/relationships/slide" Target="slides/slide11.xml"/><Relationship Id="rId59" Type="http://schemas.openxmlformats.org/officeDocument/2006/relationships/font" Target="fonts/AlfaSlabOne-regular.fntdata"/><Relationship Id="rId14" Type="http://schemas.openxmlformats.org/officeDocument/2006/relationships/slide" Target="slides/slide10.xml"/><Relationship Id="rId58" Type="http://schemas.openxmlformats.org/officeDocument/2006/relationships/font" Target="fonts/ProximaNova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64742f7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64742f7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64742f7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f64742f7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f64742f7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f64742f7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64742f7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f64742f7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f64742f7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f64742f7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f64742f7d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f64742f7d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f64742f7d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f64742f7d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f64742f7d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f64742f7d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f64742f7d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f64742f7d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f64742f7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f64742f7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3f41228b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3f41228b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f64742f7d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f64742f7d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f64742f7d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f64742f7d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f64742f7d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f64742f7d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f64742f7d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f64742f7d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f64742f7d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f64742f7d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f64742f7d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f64742f7d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f64742f7d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f64742f7d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f64742f7d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f64742f7d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f64742f7d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f64742f7d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f64742f7d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f64742f7d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d3f41228b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d3f41228b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f64742f7d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f64742f7d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f64742f7d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f64742f7d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b7857ef4d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b7857ef4d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b7857ef4d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b7857ef4d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7857ef4d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7857ef4d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b7857ef4d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b7857ef4d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f64742f7d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f64742f7d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f64742f7d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f64742f7d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f64742f7d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f64742f7d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f64742f7d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f64742f7d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f64742f7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f64742f7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f64742f7d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f64742f7d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f64742f7d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f64742f7d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f64742f7d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f64742f7d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f64742f7d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f64742f7d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f64742f7d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f64742f7d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4f64742f7d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4f64742f7d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4f64742f7d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4f64742f7d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f64742f7d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f64742f7d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9d50688c7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f9d50688c7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4f64742f7d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4f64742f7d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Casa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Baleia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Carro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Foguete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Pipa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Barco a vela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Pássaro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Bicicleta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Rôbo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Helicóptero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Sorvete na casquinha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Caminhão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Relâmpago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Trem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pt-BR"/>
              <a:t>T-rex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f9d50688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f9d50688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d3f41228b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d3f41228b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f9d50688c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f9d50688c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f9d50688c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f9d50688c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9d50688c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9d50688c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f9d50688c7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f9d50688c7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Lógica da programação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Prof. Leonardo Soares e Silva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a computação?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“É o estudo dos computadores e dos sistemas computacionais”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https://undergrad.cs.umd.edu/what-computer-science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“É o estudo dos computadores e dos sistemas computacionais”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https://undergrad.cs.umd.edu/what-computer-science</a:t>
            </a:r>
            <a:endParaRPr sz="1400"/>
          </a:p>
        </p:txBody>
      </p:sp>
      <p:sp>
        <p:nvSpPr>
          <p:cNvPr id="131" name="Google Shape;131;p24"/>
          <p:cNvSpPr/>
          <p:nvPr/>
        </p:nvSpPr>
        <p:spPr>
          <a:xfrm>
            <a:off x="3095725" y="1228650"/>
            <a:ext cx="25176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 b="0" l="-7329" r="7330" t="0"/>
          <a:stretch/>
        </p:blipFill>
        <p:spPr>
          <a:xfrm>
            <a:off x="4381500" y="1801338"/>
            <a:ext cx="47625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“É o estudo dos computadores e dos sistemas computacionais”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https://undergrad.cs.umd.edu/what-computer-science</a:t>
            </a:r>
            <a:endParaRPr sz="1400"/>
          </a:p>
        </p:txBody>
      </p:sp>
      <p:sp>
        <p:nvSpPr>
          <p:cNvPr id="139" name="Google Shape;139;p25"/>
          <p:cNvSpPr/>
          <p:nvPr/>
        </p:nvSpPr>
        <p:spPr>
          <a:xfrm>
            <a:off x="3095725" y="1228650"/>
            <a:ext cx="25176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3600" y="1801350"/>
            <a:ext cx="4607501" cy="36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80" y="1801350"/>
            <a:ext cx="4699792" cy="313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645" y="2019475"/>
            <a:ext cx="3799150" cy="28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Novos tipos de computadores...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Novos tipos de computadores...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8450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4775" y="2019250"/>
            <a:ext cx="4397475" cy="27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Novos tipos de computadores...</a:t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5475"/>
            <a:ext cx="3991025" cy="39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0150" y="1622449"/>
            <a:ext cx="5263249" cy="2631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“É o estudo dos computadores e dos sistemas computacionais”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https://undergrad.cs.umd.edu/what-computer-science</a:t>
            </a:r>
            <a:endParaRPr sz="1400"/>
          </a:p>
        </p:txBody>
      </p:sp>
      <p:sp>
        <p:nvSpPr>
          <p:cNvPr id="169" name="Google Shape;169;p29"/>
          <p:cNvSpPr/>
          <p:nvPr/>
        </p:nvSpPr>
        <p:spPr>
          <a:xfrm>
            <a:off x="6614225" y="1227725"/>
            <a:ext cx="17586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computação nos ajuda a resolver problemas...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usar computadores para resolver problemas?</a:t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Professor do IFPE desde 2012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Doutor em computação centrada no humano pela Universidade de Coimbra - Portugal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Áreas de interesse: ensino de programação, desenvolvimento de sistemas, criação de jogos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utilizar a computação?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Processamento de informações dos computadores que pode ser até bilhões de vezes mais rápido que o nosso cérebro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utilizar a computação?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Processamento de informações dos computadores que pode ser até bilhões de vezes mais rápido que o </a:t>
            </a:r>
            <a:r>
              <a:rPr lang="pt-BR" sz="2000"/>
              <a:t>nosso cérebro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Grande capacidade de armazenar dados e de encontrá-los facilmente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utilizar a computação?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Processamento de informações dos computadores que pode ser até bilhões de vezes mais rápido que o </a:t>
            </a:r>
            <a:r>
              <a:rPr lang="pt-BR" sz="2000"/>
              <a:t>nosso cérebro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Grande capacidade de armazenar dados e de encontrá-los facilmente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Poder de comunicação com todo o planeta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05" name="Google Shape;20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6350"/>
            <a:ext cx="4802751" cy="346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5"/>
          <p:cNvSpPr txBox="1"/>
          <p:nvPr/>
        </p:nvSpPr>
        <p:spPr>
          <a:xfrm>
            <a:off x="1487825" y="4459625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Hardware</a:t>
            </a:r>
            <a:endParaRPr b="1"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6350"/>
            <a:ext cx="4802751" cy="346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6"/>
          <p:cNvSpPr txBox="1"/>
          <p:nvPr/>
        </p:nvSpPr>
        <p:spPr>
          <a:xfrm>
            <a:off x="1487825" y="4459625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Hardware</a:t>
            </a:r>
            <a:endParaRPr b="1" sz="2400"/>
          </a:p>
        </p:txBody>
      </p:sp>
      <p:sp>
        <p:nvSpPr>
          <p:cNvPr id="216" name="Google Shape;216;p36"/>
          <p:cNvSpPr txBox="1"/>
          <p:nvPr/>
        </p:nvSpPr>
        <p:spPr>
          <a:xfrm>
            <a:off x="4872800" y="2679900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+</a:t>
            </a:r>
            <a:endParaRPr b="1"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6350"/>
            <a:ext cx="4802751" cy="346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7"/>
          <p:cNvSpPr txBox="1"/>
          <p:nvPr/>
        </p:nvSpPr>
        <p:spPr>
          <a:xfrm>
            <a:off x="1487825" y="4459625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Hardware</a:t>
            </a:r>
            <a:endParaRPr b="1" sz="2400"/>
          </a:p>
        </p:txBody>
      </p:sp>
      <p:pic>
        <p:nvPicPr>
          <p:cNvPr id="225" name="Google Shape;22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0850" y="1911445"/>
            <a:ext cx="3763150" cy="214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7"/>
          <p:cNvSpPr txBox="1"/>
          <p:nvPr/>
        </p:nvSpPr>
        <p:spPr>
          <a:xfrm>
            <a:off x="6475700" y="4459625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Software</a:t>
            </a:r>
            <a:endParaRPr b="1" sz="2400"/>
          </a:p>
        </p:txBody>
      </p:sp>
      <p:sp>
        <p:nvSpPr>
          <p:cNvPr id="227" name="Google Shape;227;p37"/>
          <p:cNvSpPr txBox="1"/>
          <p:nvPr/>
        </p:nvSpPr>
        <p:spPr>
          <a:xfrm>
            <a:off x="4872800" y="2679900"/>
            <a:ext cx="1983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+</a:t>
            </a:r>
            <a:endParaRPr b="1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52475"/>
            <a:ext cx="2860274" cy="207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2" y="1152475"/>
            <a:ext cx="2963600" cy="214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4794" y="2942794"/>
            <a:ext cx="3289200" cy="220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48" name="Google Shape;24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2" y="1152475"/>
            <a:ext cx="2963600" cy="214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4794" y="2942794"/>
            <a:ext cx="3289200" cy="22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392" y="0"/>
            <a:ext cx="3023601" cy="214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57" name="Google Shape;25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52" y="1152475"/>
            <a:ext cx="2963600" cy="214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4794" y="2942794"/>
            <a:ext cx="3289200" cy="22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392" y="0"/>
            <a:ext cx="3023601" cy="214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7526" y="1586452"/>
            <a:ext cx="2257276" cy="148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Por que escolheram a área de computação?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Por que o IFPE?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Partes de um computador</a:t>
            </a:r>
            <a:endParaRPr/>
          </a:p>
        </p:txBody>
      </p:sp>
      <p:sp>
        <p:nvSpPr>
          <p:cNvPr id="267" name="Google Shape;26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52" y="1152475"/>
            <a:ext cx="2963600" cy="214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4794" y="2942794"/>
            <a:ext cx="3289200" cy="22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392" y="0"/>
            <a:ext cx="3023601" cy="214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7526" y="1586452"/>
            <a:ext cx="2257276" cy="148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36920" y="3489450"/>
            <a:ext cx="2837502" cy="148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Software</a:t>
            </a:r>
            <a:endParaRPr/>
          </a:p>
        </p:txBody>
      </p:sp>
      <p:pic>
        <p:nvPicPr>
          <p:cNvPr id="278" name="Google Shape;27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8775" y="1093925"/>
            <a:ext cx="5327430" cy="397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relação entre hardware e programação</a:t>
            </a:r>
            <a:endParaRPr/>
          </a:p>
        </p:txBody>
      </p:sp>
      <p:sp>
        <p:nvSpPr>
          <p:cNvPr id="285" name="Google Shape;285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501" y="1728500"/>
            <a:ext cx="2860274" cy="207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4147200" y="1152475"/>
            <a:ext cx="468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/>
              <a:t>Processadores</a:t>
            </a:r>
            <a:r>
              <a:rPr lang="pt-BR" sz="3000"/>
              <a:t>: </a:t>
            </a:r>
            <a:r>
              <a:rPr lang="pt-BR" sz="2000"/>
              <a:t>compreender as instruções de programação e executá-las.</a:t>
            </a:r>
            <a:endParaRPr sz="2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relação entre hardware e programação</a:t>
            </a:r>
            <a:endParaRPr/>
          </a:p>
        </p:txBody>
      </p:sp>
      <p:sp>
        <p:nvSpPr>
          <p:cNvPr id="293" name="Google Shape;29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5"/>
          <p:cNvSpPr txBox="1"/>
          <p:nvPr>
            <p:ph idx="1" type="body"/>
          </p:nvPr>
        </p:nvSpPr>
        <p:spPr>
          <a:xfrm>
            <a:off x="4147200" y="1152475"/>
            <a:ext cx="468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/>
              <a:t>Memória</a:t>
            </a:r>
            <a:r>
              <a:rPr lang="pt-BR" sz="3000"/>
              <a:t>: </a:t>
            </a:r>
            <a:r>
              <a:rPr lang="pt-BR" sz="2000"/>
              <a:t>armazenar os dados de um programa em execução</a:t>
            </a:r>
            <a:endParaRPr sz="2000"/>
          </a:p>
        </p:txBody>
      </p:sp>
      <p:pic>
        <p:nvPicPr>
          <p:cNvPr id="295" name="Google Shape;2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44" y="1662019"/>
            <a:ext cx="3289200" cy="220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relação entre hardware e programação</a:t>
            </a:r>
            <a:endParaRPr/>
          </a:p>
        </p:txBody>
      </p:sp>
      <p:sp>
        <p:nvSpPr>
          <p:cNvPr id="301" name="Google Shape;301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6"/>
          <p:cNvSpPr txBox="1"/>
          <p:nvPr>
            <p:ph idx="1" type="body"/>
          </p:nvPr>
        </p:nvSpPr>
        <p:spPr>
          <a:xfrm>
            <a:off x="4147200" y="1152475"/>
            <a:ext cx="468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3000"/>
              <a:t>Disco rígido</a:t>
            </a:r>
            <a:r>
              <a:rPr lang="pt-BR" sz="3000"/>
              <a:t>: </a:t>
            </a:r>
            <a:r>
              <a:rPr lang="pt-BR" sz="2000"/>
              <a:t>armazenar os dados de um programa de forma permanente</a:t>
            </a:r>
            <a:endParaRPr sz="2000"/>
          </a:p>
        </p:txBody>
      </p:sp>
      <p:pic>
        <p:nvPicPr>
          <p:cNvPr id="303" name="Google Shape;30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92" y="1673850"/>
            <a:ext cx="3023601" cy="214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relação entre hardware e programação</a:t>
            </a:r>
            <a:endParaRPr/>
          </a:p>
        </p:txBody>
      </p:sp>
      <p:sp>
        <p:nvSpPr>
          <p:cNvPr id="309" name="Google Shape;309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627127"/>
            <a:ext cx="2257276" cy="148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270" y="3231925"/>
            <a:ext cx="2837502" cy="148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controlar um computador?</a:t>
            </a:r>
            <a:endParaRPr/>
          </a:p>
        </p:txBody>
      </p:sp>
      <p:sp>
        <p:nvSpPr>
          <p:cNvPr id="317" name="Google Shape;31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 programas?</a:t>
            </a:r>
            <a:endParaRPr/>
          </a:p>
        </p:txBody>
      </p:sp>
      <p:sp>
        <p:nvSpPr>
          <p:cNvPr id="323" name="Google Shape;32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“Conjunto de instruções que fazem os computadores realizarem algo”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Dicionário de Cambridge</a:t>
            </a:r>
            <a:endParaRPr sz="1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 programas?</a:t>
            </a:r>
            <a:endParaRPr/>
          </a:p>
        </p:txBody>
      </p:sp>
      <p:sp>
        <p:nvSpPr>
          <p:cNvPr id="329" name="Google Shape;329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“Conjunto de instruções que fazem os computadores realizarem algo”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Dicionário de Cambridge</a:t>
            </a:r>
            <a:endParaRPr sz="1400"/>
          </a:p>
        </p:txBody>
      </p:sp>
      <p:sp>
        <p:nvSpPr>
          <p:cNvPr id="330" name="Google Shape;330;p50"/>
          <p:cNvSpPr/>
          <p:nvPr/>
        </p:nvSpPr>
        <p:spPr>
          <a:xfrm>
            <a:off x="373425" y="1216600"/>
            <a:ext cx="40956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 estas instruções?</a:t>
            </a:r>
            <a:endParaRPr/>
          </a:p>
        </p:txBody>
      </p:sp>
      <p:sp>
        <p:nvSpPr>
          <p:cNvPr id="336" name="Google Shape;336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b="1" lang="pt-BR" sz="3000"/>
              <a:t>Linguagem</a:t>
            </a:r>
            <a:r>
              <a:rPr lang="pt-BR" sz="3000"/>
              <a:t> que o computador entende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b="1" lang="pt-BR" sz="3000"/>
              <a:t>Escrita</a:t>
            </a:r>
            <a:r>
              <a:rPr lang="pt-BR" sz="3000"/>
              <a:t> pelos programadores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Para alcançar algum </a:t>
            </a:r>
            <a:r>
              <a:rPr b="1" lang="pt-BR" sz="3000"/>
              <a:t>objetivo</a:t>
            </a:r>
            <a:endParaRPr b="1"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refletir...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Como a computação está presente no seu dia a dia?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Com o passar dos anos, vocês tem usado mais ou menos computação em suas vidas?</a:t>
            </a:r>
            <a:endParaRPr sz="2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a programação de computadores</a:t>
            </a:r>
            <a:endParaRPr/>
          </a:p>
        </p:txBody>
      </p:sp>
      <p:sp>
        <p:nvSpPr>
          <p:cNvPr id="342" name="Google Shape;342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Utilizar recursos do computador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a programação de computadores</a:t>
            </a:r>
            <a:endParaRPr/>
          </a:p>
        </p:txBody>
      </p:sp>
      <p:sp>
        <p:nvSpPr>
          <p:cNvPr id="348" name="Google Shape;348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Utilizar recursos do computador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Para resolver algum problema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a programação de computadores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Utilizar recursos do computador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Para resolver algum problema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Por meio da criação de sistemas computacionais</a:t>
            </a:r>
            <a:endParaRPr sz="3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programar</a:t>
            </a:r>
            <a:endParaRPr/>
          </a:p>
        </p:txBody>
      </p:sp>
      <p:sp>
        <p:nvSpPr>
          <p:cNvPr id="360" name="Google Shape;360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Conversar com o computador por meio de instruções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programar</a:t>
            </a:r>
            <a:endParaRPr/>
          </a:p>
        </p:txBody>
      </p:sp>
      <p:sp>
        <p:nvSpPr>
          <p:cNvPr id="366" name="Google Shape;366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Conversar com o computador por meio de instruções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Fazer ele executar ações</a:t>
            </a:r>
            <a:endParaRPr sz="3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Linguagens de programação</a:t>
            </a:r>
            <a:endParaRPr/>
          </a:p>
        </p:txBody>
      </p:sp>
      <p:sp>
        <p:nvSpPr>
          <p:cNvPr id="372" name="Google Shape;372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O computador possui sua própria linguagem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Linguagens de programação</a:t>
            </a:r>
            <a:endParaRPr/>
          </a:p>
        </p:txBody>
      </p:sp>
      <p:sp>
        <p:nvSpPr>
          <p:cNvPr id="378" name="Google Shape;378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O computador possui sua própria linguagem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É a forma com a qual nós conversamos com o computador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Linguagens de programação</a:t>
            </a:r>
            <a:endParaRPr/>
          </a:p>
        </p:txBody>
      </p:sp>
      <p:sp>
        <p:nvSpPr>
          <p:cNvPr id="384" name="Google Shape;384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O computador possui sua própria linguagem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É a forma com a qual nós conversamos com o computador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Possui uma série de comandos</a:t>
            </a:r>
            <a:endParaRPr sz="30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 programas?</a:t>
            </a:r>
            <a:endParaRPr/>
          </a:p>
        </p:txBody>
      </p:sp>
      <p:sp>
        <p:nvSpPr>
          <p:cNvPr id="390" name="Google Shape;390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“Conjunto de instruções que fazem os computadores realizarem algo”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400"/>
              <a:t>Fonte</a:t>
            </a:r>
            <a:r>
              <a:rPr lang="pt-BR" sz="1400"/>
              <a:t>: Dicionário de Cambridge</a:t>
            </a:r>
            <a:endParaRPr sz="1400"/>
          </a:p>
        </p:txBody>
      </p:sp>
      <p:sp>
        <p:nvSpPr>
          <p:cNvPr id="391" name="Google Shape;391;p60"/>
          <p:cNvSpPr/>
          <p:nvPr/>
        </p:nvSpPr>
        <p:spPr>
          <a:xfrm>
            <a:off x="2833350" y="1730950"/>
            <a:ext cx="2697900" cy="609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397" name="Google Shape;39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Formem duplas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Um será o programador e o outro será a máquina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Regras: a) uma vez falado o comando, não pode voltar atrás; b) não pode corrigir a máquina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60s para criar o “programa” - um desenho</a:t>
            </a:r>
            <a:endParaRPr sz="19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900"/>
              <a:t>Co</a:t>
            </a:r>
            <a:r>
              <a:rPr lang="pt-BR" sz="2000"/>
              <a:t>mandos disponíveis: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Cima Xcm (com ou sem pintura)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Baixo Xcm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Virar esquerda Xº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Virar direita </a:t>
            </a:r>
            <a:r>
              <a:rPr lang="pt-BR" sz="1600"/>
              <a:t>Xº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Desenhar Círculo Xcm</a:t>
            </a:r>
            <a:endParaRPr sz="1600"/>
          </a:p>
        </p:txBody>
      </p:sp>
      <p:sp>
        <p:nvSpPr>
          <p:cNvPr id="398" name="Google Shape;398;p61"/>
          <p:cNvSpPr/>
          <p:nvPr/>
        </p:nvSpPr>
        <p:spPr>
          <a:xfrm>
            <a:off x="6711925" y="3485025"/>
            <a:ext cx="275700" cy="6486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9" name="Google Shape;399;p61"/>
          <p:cNvSpPr/>
          <p:nvPr/>
        </p:nvSpPr>
        <p:spPr>
          <a:xfrm rot="-5400000">
            <a:off x="3227100" y="3547950"/>
            <a:ext cx="275700" cy="6486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0" name="Google Shape;400;p61"/>
          <p:cNvSpPr/>
          <p:nvPr/>
        </p:nvSpPr>
        <p:spPr>
          <a:xfrm rot="5400000">
            <a:off x="3282950" y="3896250"/>
            <a:ext cx="275700" cy="6486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1" name="Google Shape;401;p61"/>
          <p:cNvSpPr txBox="1"/>
          <p:nvPr/>
        </p:nvSpPr>
        <p:spPr>
          <a:xfrm>
            <a:off x="6464425" y="4280075"/>
            <a:ext cx="77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Início</a:t>
            </a:r>
            <a:endParaRPr b="1"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Presença da computação na sociedade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63"/>
            <a:ext cx="2228676" cy="227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Refletindo sobre a atividade</a:t>
            </a:r>
            <a:endParaRPr/>
          </a:p>
        </p:txBody>
      </p:sp>
      <p:sp>
        <p:nvSpPr>
          <p:cNvPr id="407" name="Google Shape;407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Uso de instruções para programação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Sequenciamento de comandos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Precisão das instruções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Presença da computação na sociedade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58" y="1416772"/>
            <a:ext cx="1711958" cy="17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4950" y="3168100"/>
            <a:ext cx="3071949" cy="17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Presença da computação na sociedade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58" y="1416772"/>
            <a:ext cx="1711958" cy="17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5475" y="3168100"/>
            <a:ext cx="3071949" cy="17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9581" y="1152463"/>
            <a:ext cx="1881139" cy="175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Presença da computação na sociedade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6950" y="1095600"/>
            <a:ext cx="5090108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Presença da computação na sociedade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025" y="863550"/>
            <a:ext cx="60736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